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Epilogue" panose="020B0604020202020204" charset="0"/>
      <p:bold r:id="rId19"/>
      <p:boldItalic r:id="rId20"/>
    </p:embeddedFont>
    <p:embeddedFont>
      <p:font typeface="Fraunces" panose="020B0604020202020204" charset="0"/>
      <p:regular r:id="rId21"/>
      <p:bold r:id="rId22"/>
      <p:italic r:id="rId23"/>
      <p:boldItalic r:id="rId24"/>
    </p:embeddedFont>
    <p:embeddedFont>
      <p:font typeface="Fraunces Medium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js/3O5Nhsx1sc6bUPiNWpYxE3D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3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25b0c1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g325b0c16301_0_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g325b0c16301_0_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6e14c901c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26e14c901c_4_8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6e14c901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g326e14c901c_0_4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326e14c901c_0_4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26e14c901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g326e14c901c_0_5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326e14c901c_0_5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271b878e5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g3271b878e59_0_2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3271b878e59_0_2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6" name="Google Shape;276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af354d202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g2af354d2027_0_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2af354d2027_0_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71db2c9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" name="Google Shape;77;g3271db2c96b_0_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3271db2c96b_0_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71db2c96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g3271db2c96b_0_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3271db2c96b_0_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7" name="Google Shape;177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1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2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1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1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1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1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2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gif"/><Relationship Id="rId4" Type="http://schemas.openxmlformats.org/officeDocument/2006/relationships/image" Target="../media/image26.png"/><Relationship Id="rId9" Type="http://schemas.openxmlformats.org/officeDocument/2006/relationships/image" Target="../media/image31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2.gif"/><Relationship Id="rId4" Type="http://schemas.openxmlformats.org/officeDocument/2006/relationships/image" Target="../media/image34.png"/><Relationship Id="rId9" Type="http://schemas.openxmlformats.org/officeDocument/2006/relationships/image" Target="../media/image3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25b0c16301_0_0"/>
          <p:cNvSpPr/>
          <p:nvPr/>
        </p:nvSpPr>
        <p:spPr>
          <a:xfrm>
            <a:off x="5593275" y="1710051"/>
            <a:ext cx="8811600" cy="3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raunces Medium"/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LetterBuddy</a:t>
            </a:r>
            <a:endParaRPr sz="4800" dirty="0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marL="0" marR="0" lvl="0" indent="0" algn="ctr" rtl="1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raunces Medium"/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 A Handwriting Exercise </a:t>
            </a:r>
            <a:r>
              <a:rPr lang="en-US" sz="4800" dirty="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pplication for Children with an OCR </a:t>
            </a:r>
            <a:r>
              <a:rPr lang="en-US" sz="4800" dirty="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B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ased </a:t>
            </a:r>
            <a:r>
              <a:rPr lang="en-US" sz="4800" dirty="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F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eedback</a:t>
            </a:r>
            <a:endParaRPr sz="4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g325b0c16301_0_0"/>
          <p:cNvSpPr/>
          <p:nvPr/>
        </p:nvSpPr>
        <p:spPr>
          <a:xfrm>
            <a:off x="5593275" y="6791900"/>
            <a:ext cx="7754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1">
              <a:lnSpc>
                <a:spcPct val="86111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3600"/>
              <a:buFont typeface="Epilogue"/>
              <a:buNone/>
            </a:pPr>
            <a:r>
              <a:rPr lang="en-US" sz="3600" b="1" i="0" u="none" strike="noStrike" cap="none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Presenters: Erez Lavi Ofir Beck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g325b0c16301_0_0"/>
          <p:cNvSpPr/>
          <p:nvPr/>
        </p:nvSpPr>
        <p:spPr>
          <a:xfrm>
            <a:off x="7162800" y="3962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g325b0c16301_0_0" descr="תמונה שמכילה כתב יד, אספקת משרד, כלי משרדי, כלי כתיבה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2651" y="0"/>
            <a:ext cx="5256541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325b0c1630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/>
          <p:nvPr/>
        </p:nvSpPr>
        <p:spPr>
          <a:xfrm>
            <a:off x="793800" y="972150"/>
            <a:ext cx="113093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1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Fraunces Medium"/>
              <a:buNone/>
            </a:pPr>
            <a:r>
              <a:rPr lang="en-US" sz="4200" dirty="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Algorithms: Adaptive Exercises Generation  </a:t>
            </a:r>
            <a:endParaRPr sz="4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1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endParaRPr sz="4450" dirty="0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pic>
        <p:nvPicPr>
          <p:cNvPr id="189" name="Google Shape;189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5166" y="2830050"/>
            <a:ext cx="1753817" cy="1669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"/>
          <p:cNvSpPr/>
          <p:nvPr/>
        </p:nvSpPr>
        <p:spPr>
          <a:xfrm>
            <a:off x="4929048" y="3654676"/>
            <a:ext cx="106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2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3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5858983" y="2914630"/>
            <a:ext cx="63984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300" dirty="0">
                <a:solidFill>
                  <a:srgbClr val="EBECEF"/>
                </a:solidFill>
                <a:latin typeface="Epilogue" panose="020B0604020202020204" charset="0"/>
                <a:ea typeface="Fraunces Medium"/>
                <a:cs typeface="Fraunces Medium"/>
                <a:sym typeface="Fraunces Medium"/>
              </a:rPr>
              <a:t>Category Planning Step Exercises  </a:t>
            </a:r>
            <a:endParaRPr sz="2300" dirty="0">
              <a:solidFill>
                <a:schemeClr val="dk1"/>
              </a:solidFill>
              <a:latin typeface="Epilogue" panose="020B0604020202020204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endParaRPr sz="2300" dirty="0">
              <a:solidFill>
                <a:srgbClr val="EBECEF"/>
              </a:solidFill>
              <a:latin typeface="Epilogue" panose="020B0604020202020204" charset="0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5858983" y="3426420"/>
            <a:ext cx="8676944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8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Exercises where a broad category is given, and the child will write a </a:t>
            </a:r>
          </a:p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8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Word he thought about from that category (like “Name an Animal” etc..)</a:t>
            </a:r>
            <a:endParaRPr sz="185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5943027" y="4513001"/>
            <a:ext cx="8592900" cy="15300"/>
          </a:xfrm>
          <a:prstGeom prst="roundRect">
            <a:avLst>
              <a:gd name="adj" fmla="val 5000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8207" y="4570774"/>
            <a:ext cx="3507632" cy="1669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8"/>
          <p:cNvSpPr/>
          <p:nvPr/>
        </p:nvSpPr>
        <p:spPr>
          <a:xfrm>
            <a:off x="4912068" y="5164745"/>
            <a:ext cx="1404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2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2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6930954" y="4881964"/>
            <a:ext cx="4333946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300" dirty="0">
                <a:solidFill>
                  <a:srgbClr val="EBECEF"/>
                </a:solidFill>
                <a:latin typeface="Epilogue" panose="020B0604020202020204" charset="0"/>
                <a:ea typeface="Fraunces Medium"/>
                <a:cs typeface="Fraunces Medium"/>
                <a:sym typeface="Fraunces Medium"/>
              </a:rPr>
              <a:t>Words of a Certain Category</a:t>
            </a:r>
            <a:endParaRPr sz="2300" dirty="0">
              <a:solidFill>
                <a:schemeClr val="dk1"/>
              </a:solidFill>
              <a:latin typeface="Epilogue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6930958" y="5372374"/>
            <a:ext cx="7176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8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Exercises to write a specific word that is shown to the</a:t>
            </a:r>
            <a:endParaRPr sz="185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 rot="10800000" flipH="1">
            <a:off x="6735950" y="6257645"/>
            <a:ext cx="7800000" cy="1530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1350" y="6283099"/>
            <a:ext cx="5261450" cy="1669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8"/>
          <p:cNvSpPr/>
          <p:nvPr/>
        </p:nvSpPr>
        <p:spPr>
          <a:xfrm>
            <a:off x="4918278" y="6891269"/>
            <a:ext cx="1275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2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1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7871129" y="6471063"/>
            <a:ext cx="50625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300" dirty="0">
                <a:solidFill>
                  <a:srgbClr val="EBECEF"/>
                </a:solidFill>
                <a:latin typeface="Epilogue" panose="020B0604020202020204" charset="0"/>
                <a:ea typeface="Fraunces Medium"/>
                <a:cs typeface="Fraunces Medium"/>
                <a:sym typeface="Fraunces Medium"/>
              </a:rPr>
              <a:t>Letters</a:t>
            </a:r>
            <a:endParaRPr sz="2300" dirty="0">
              <a:solidFill>
                <a:schemeClr val="dk1"/>
              </a:solidFill>
              <a:latin typeface="Epilogue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7871124" y="6961474"/>
            <a:ext cx="6100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8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Exercises on writing a letter from the writer’s alphabet, one or more times. </a:t>
            </a:r>
            <a:endParaRPr sz="185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endParaRPr sz="185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</p:txBody>
      </p:sp>
      <p:pic>
        <p:nvPicPr>
          <p:cNvPr id="203" name="Google Shape;20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8"/>
          <p:cNvPicPr preferRelativeResize="0"/>
          <p:nvPr/>
        </p:nvPicPr>
        <p:blipFill rotWithShape="1">
          <a:blip r:embed="rId7">
            <a:alphaModFix/>
          </a:blip>
          <a:srcRect l="28675" t="24554" r="28917" b="24848"/>
          <a:stretch/>
        </p:blipFill>
        <p:spPr>
          <a:xfrm>
            <a:off x="521675" y="3654685"/>
            <a:ext cx="1753800" cy="209246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8"/>
          <p:cNvSpPr/>
          <p:nvPr/>
        </p:nvSpPr>
        <p:spPr>
          <a:xfrm>
            <a:off x="793797" y="5837975"/>
            <a:ext cx="17538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200" dirty="0">
                <a:solidFill>
                  <a:srgbClr val="EBECEF"/>
                </a:solidFill>
                <a:latin typeface="Fraunces" panose="020B0604020202020204" charset="0"/>
                <a:ea typeface="Fraunces Medium"/>
                <a:cs typeface="Fraunces Medium"/>
                <a:sym typeface="Fraunces Medium"/>
              </a:rPr>
              <a:t>WordNet</a:t>
            </a:r>
            <a:endParaRPr sz="220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206" name="Google Shape;206;p8"/>
          <p:cNvCxnSpPr>
            <a:stCxn id="204" idx="3"/>
          </p:cNvCxnSpPr>
          <p:nvPr/>
        </p:nvCxnSpPr>
        <p:spPr>
          <a:xfrm>
            <a:off x="2275475" y="4700918"/>
            <a:ext cx="2526000" cy="65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p8"/>
          <p:cNvSpPr/>
          <p:nvPr/>
        </p:nvSpPr>
        <p:spPr>
          <a:xfrm rot="841750">
            <a:off x="2521838" y="4991838"/>
            <a:ext cx="1765975" cy="3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200" dirty="0">
                <a:solidFill>
                  <a:srgbClr val="EBECEF"/>
                </a:solidFill>
                <a:latin typeface="Fraunces" panose="020B0604020202020204" charset="0"/>
                <a:ea typeface="Fraunces Medium"/>
                <a:cs typeface="Fraunces Medium"/>
                <a:sym typeface="Fraunces Medium"/>
              </a:rPr>
              <a:t>Generates </a:t>
            </a:r>
            <a:endParaRPr sz="220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208" name="Google Shape;208;p8"/>
          <p:cNvCxnSpPr>
            <a:stCxn id="204" idx="3"/>
          </p:cNvCxnSpPr>
          <p:nvPr/>
        </p:nvCxnSpPr>
        <p:spPr>
          <a:xfrm rot="10800000" flipH="1">
            <a:off x="2275475" y="3955418"/>
            <a:ext cx="2507100" cy="7455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" name="Google Shape;209;p8"/>
          <p:cNvSpPr/>
          <p:nvPr/>
        </p:nvSpPr>
        <p:spPr>
          <a:xfrm rot="-919691">
            <a:off x="2832904" y="3888969"/>
            <a:ext cx="1939493" cy="354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200" dirty="0">
                <a:solidFill>
                  <a:srgbClr val="EBECEF"/>
                </a:solidFill>
                <a:latin typeface="Fraunces" panose="020B0604020202020204" charset="0"/>
                <a:ea typeface="Fraunces Medium"/>
                <a:cs typeface="Fraunces Medium"/>
                <a:sym typeface="Fraunces Medium"/>
              </a:rPr>
              <a:t>Generates </a:t>
            </a:r>
            <a:endParaRPr sz="220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3564367" y="228254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200" dirty="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Difficulty Levels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8"/>
          <p:cNvCxnSpPr/>
          <p:nvPr/>
        </p:nvCxnSpPr>
        <p:spPr>
          <a:xfrm rot="10800000">
            <a:off x="6094401" y="5837973"/>
            <a:ext cx="46200" cy="11235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12" name="Google Shape;212;p8"/>
          <p:cNvCxnSpPr/>
          <p:nvPr/>
        </p:nvCxnSpPr>
        <p:spPr>
          <a:xfrm rot="10800000">
            <a:off x="5541675" y="4211463"/>
            <a:ext cx="39000" cy="978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stealth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6e14c901c_4_8"/>
          <p:cNvSpPr/>
          <p:nvPr/>
        </p:nvSpPr>
        <p:spPr>
          <a:xfrm>
            <a:off x="4595375" y="183475"/>
            <a:ext cx="51387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r>
              <a:rPr lang="en-US" sz="4200" dirty="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Database Structure</a:t>
            </a:r>
            <a:endParaRPr sz="4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g326e14c901c_4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2547" y="7181850"/>
            <a:ext cx="17678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26e14c901c_4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06975"/>
            <a:ext cx="14630399" cy="72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6e14c901c_0_46"/>
          <p:cNvSpPr/>
          <p:nvPr/>
        </p:nvSpPr>
        <p:spPr>
          <a:xfrm>
            <a:off x="4496250" y="346775"/>
            <a:ext cx="56379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r>
              <a:rPr lang="en-US" sz="4200" dirty="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Architecture Diagram</a:t>
            </a:r>
            <a:endParaRPr sz="4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g326e14c901c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326e14c901c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73875"/>
            <a:ext cx="14630399" cy="69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326e14c901c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2550" y="1420575"/>
            <a:ext cx="4174375" cy="17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6e14c901c_0_58"/>
          <p:cNvSpPr/>
          <p:nvPr/>
        </p:nvSpPr>
        <p:spPr>
          <a:xfrm>
            <a:off x="5555900" y="360900"/>
            <a:ext cx="47001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r>
              <a:rPr lang="en-US" sz="42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UI Design: Mobile</a:t>
            </a:r>
            <a:endParaRPr sz="4200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marL="0" marR="0" lvl="0" indent="0" algn="r" rtl="1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endParaRPr sz="4200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pic>
        <p:nvPicPr>
          <p:cNvPr id="235" name="Google Shape;235;g326e14c901c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326e14c901c_0_58"/>
          <p:cNvPicPr preferRelativeResize="0"/>
          <p:nvPr/>
        </p:nvPicPr>
        <p:blipFill rotWithShape="1">
          <a:blip r:embed="rId4">
            <a:alphaModFix/>
          </a:blip>
          <a:srcRect l="2192" t="4223" r="2487"/>
          <a:stretch/>
        </p:blipFill>
        <p:spPr>
          <a:xfrm>
            <a:off x="502775" y="1924788"/>
            <a:ext cx="1997450" cy="44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26e14c901c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8300" y="1924800"/>
            <a:ext cx="2068700" cy="59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326e14c901c_0_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5075" y="1924788"/>
            <a:ext cx="2068700" cy="4663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326e14c901c_0_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17075" y="1924788"/>
            <a:ext cx="2264389" cy="50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326e14c901c_0_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87300" y="1903138"/>
            <a:ext cx="2292225" cy="50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326e14c901c_0_58"/>
          <p:cNvSpPr/>
          <p:nvPr/>
        </p:nvSpPr>
        <p:spPr>
          <a:xfrm>
            <a:off x="3398250" y="1184400"/>
            <a:ext cx="12348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r>
              <a:rPr lang="en-US" sz="26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Adult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326e14c901c_0_58"/>
          <p:cNvSpPr/>
          <p:nvPr/>
        </p:nvSpPr>
        <p:spPr>
          <a:xfrm>
            <a:off x="10698475" y="1184400"/>
            <a:ext cx="12348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r>
              <a:rPr lang="en-US" sz="26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Child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3" name="Google Shape;243;g326e14c901c_0_58"/>
          <p:cNvCxnSpPr/>
          <p:nvPr/>
        </p:nvCxnSpPr>
        <p:spPr>
          <a:xfrm>
            <a:off x="731200" y="1404775"/>
            <a:ext cx="2357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g326e14c901c_0_58"/>
          <p:cNvCxnSpPr/>
          <p:nvPr/>
        </p:nvCxnSpPr>
        <p:spPr>
          <a:xfrm>
            <a:off x="4471350" y="1398425"/>
            <a:ext cx="2357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g326e14c901c_0_58"/>
          <p:cNvCxnSpPr/>
          <p:nvPr/>
        </p:nvCxnSpPr>
        <p:spPr>
          <a:xfrm>
            <a:off x="8917075" y="1404475"/>
            <a:ext cx="1535700" cy="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g326e14c901c_0_58"/>
          <p:cNvCxnSpPr/>
          <p:nvPr/>
        </p:nvCxnSpPr>
        <p:spPr>
          <a:xfrm rot="10800000" flipH="1">
            <a:off x="11933275" y="1393375"/>
            <a:ext cx="1626000" cy="9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g326e14c901c_0_58"/>
          <p:cNvCxnSpPr/>
          <p:nvPr/>
        </p:nvCxnSpPr>
        <p:spPr>
          <a:xfrm>
            <a:off x="11024175" y="2447225"/>
            <a:ext cx="532800" cy="371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" name="Google Shape;248;g326e14c901c_0_58"/>
          <p:cNvCxnSpPr/>
          <p:nvPr/>
        </p:nvCxnSpPr>
        <p:spPr>
          <a:xfrm rot="10800000">
            <a:off x="10706000" y="2011350"/>
            <a:ext cx="25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g326e14c901c_0_58"/>
          <p:cNvCxnSpPr/>
          <p:nvPr/>
        </p:nvCxnSpPr>
        <p:spPr>
          <a:xfrm>
            <a:off x="987175" y="2899275"/>
            <a:ext cx="2102100" cy="415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g326e14c901c_0_58"/>
          <p:cNvCxnSpPr/>
          <p:nvPr/>
        </p:nvCxnSpPr>
        <p:spPr>
          <a:xfrm>
            <a:off x="2359400" y="2011350"/>
            <a:ext cx="3196500" cy="3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1" name="Google Shape;251;g326e14c901c_0_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52825" y="3038475"/>
            <a:ext cx="1753075" cy="161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326e14c901c_0_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52825" y="4967875"/>
            <a:ext cx="1753075" cy="161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326e14c901c_0_5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65750" y="4492950"/>
            <a:ext cx="1767056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71b878e59_0_29"/>
          <p:cNvSpPr/>
          <p:nvPr/>
        </p:nvSpPr>
        <p:spPr>
          <a:xfrm>
            <a:off x="5482475" y="454825"/>
            <a:ext cx="50469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r>
              <a:rPr lang="en-US" sz="4200" dirty="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UI Design: Desktop</a:t>
            </a:r>
            <a:endParaRPr sz="4200" dirty="0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marL="0" marR="0" lvl="0" indent="0" algn="r" rtl="1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endParaRPr sz="4200" dirty="0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pic>
        <p:nvPicPr>
          <p:cNvPr id="260" name="Google Shape;260;g3271b878e59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271b878e59_0_29"/>
          <p:cNvSpPr/>
          <p:nvPr/>
        </p:nvSpPr>
        <p:spPr>
          <a:xfrm>
            <a:off x="3667988" y="1152475"/>
            <a:ext cx="12348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r>
              <a:rPr lang="en-US" sz="26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Adult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3271b878e59_0_29"/>
          <p:cNvSpPr/>
          <p:nvPr/>
        </p:nvSpPr>
        <p:spPr>
          <a:xfrm>
            <a:off x="11503700" y="1145875"/>
            <a:ext cx="12348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r>
              <a:rPr lang="en-US" sz="26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Child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3" name="Google Shape;263;g3271b878e59_0_29"/>
          <p:cNvCxnSpPr/>
          <p:nvPr/>
        </p:nvCxnSpPr>
        <p:spPr>
          <a:xfrm>
            <a:off x="731200" y="1404775"/>
            <a:ext cx="2357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g3271b878e59_0_29"/>
          <p:cNvCxnSpPr/>
          <p:nvPr/>
        </p:nvCxnSpPr>
        <p:spPr>
          <a:xfrm>
            <a:off x="5259525" y="1398175"/>
            <a:ext cx="2357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g3271b878e59_0_29"/>
          <p:cNvCxnSpPr/>
          <p:nvPr/>
        </p:nvCxnSpPr>
        <p:spPr>
          <a:xfrm>
            <a:off x="9502975" y="1397875"/>
            <a:ext cx="1535700" cy="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g3271b878e59_0_29"/>
          <p:cNvCxnSpPr/>
          <p:nvPr/>
        </p:nvCxnSpPr>
        <p:spPr>
          <a:xfrm rot="10800000" flipH="1">
            <a:off x="12885775" y="1393375"/>
            <a:ext cx="1626000" cy="9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7" name="Google Shape;267;g3271b878e59_0_29"/>
          <p:cNvPicPr preferRelativeResize="0"/>
          <p:nvPr/>
        </p:nvPicPr>
        <p:blipFill rotWithShape="1">
          <a:blip r:embed="rId4">
            <a:alphaModFix/>
          </a:blip>
          <a:srcRect r="2789" b="7364"/>
          <a:stretch/>
        </p:blipFill>
        <p:spPr>
          <a:xfrm>
            <a:off x="88725" y="1716076"/>
            <a:ext cx="4422626" cy="2550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271b878e59_0_29"/>
          <p:cNvPicPr preferRelativeResize="0"/>
          <p:nvPr/>
        </p:nvPicPr>
        <p:blipFill rotWithShape="1">
          <a:blip r:embed="rId5">
            <a:alphaModFix/>
          </a:blip>
          <a:srcRect b="12518"/>
          <a:stretch/>
        </p:blipFill>
        <p:spPr>
          <a:xfrm>
            <a:off x="842675" y="4454239"/>
            <a:ext cx="6885426" cy="3746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271b878e59_0_29"/>
          <p:cNvPicPr preferRelativeResize="0"/>
          <p:nvPr/>
        </p:nvPicPr>
        <p:blipFill rotWithShape="1">
          <a:blip r:embed="rId6">
            <a:alphaModFix/>
          </a:blip>
          <a:srcRect r="5428" b="27625"/>
          <a:stretch/>
        </p:blipFill>
        <p:spPr>
          <a:xfrm>
            <a:off x="4595652" y="1716075"/>
            <a:ext cx="4610285" cy="25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3271b878e59_0_29"/>
          <p:cNvPicPr preferRelativeResize="0"/>
          <p:nvPr/>
        </p:nvPicPr>
        <p:blipFill rotWithShape="1">
          <a:blip r:embed="rId7">
            <a:alphaModFix/>
          </a:blip>
          <a:srcRect b="5168"/>
          <a:stretch/>
        </p:blipFill>
        <p:spPr>
          <a:xfrm>
            <a:off x="9369625" y="1698563"/>
            <a:ext cx="5046899" cy="2979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271b878e59_0_29"/>
          <p:cNvPicPr preferRelativeResize="0"/>
          <p:nvPr/>
        </p:nvPicPr>
        <p:blipFill rotWithShape="1">
          <a:blip r:embed="rId8">
            <a:alphaModFix/>
          </a:blip>
          <a:srcRect b="8399"/>
          <a:stretch/>
        </p:blipFill>
        <p:spPr>
          <a:xfrm>
            <a:off x="9369625" y="5098400"/>
            <a:ext cx="5046900" cy="287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271b878e59_0_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37750" y="5900775"/>
            <a:ext cx="1175300" cy="10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271b878e59_0_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191875" y="5900775"/>
            <a:ext cx="1175300" cy="10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"/>
          <p:cNvSpPr/>
          <p:nvPr/>
        </p:nvSpPr>
        <p:spPr>
          <a:xfrm>
            <a:off x="750700" y="589825"/>
            <a:ext cx="59961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r>
              <a:rPr lang="en-US" sz="4200" dirty="0">
                <a:solidFill>
                  <a:srgbClr val="FFFFFF"/>
                </a:solidFill>
                <a:latin typeface="Fraunces Medium" panose="020B0604020202020204" charset="0"/>
                <a:ea typeface="Fraunces Medium"/>
                <a:cs typeface="Fraunces Medium"/>
                <a:sym typeface="Fraunces Medium"/>
              </a:rPr>
              <a:t>Development Stages</a:t>
            </a:r>
            <a:endParaRPr sz="4200" dirty="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3475" y="7559281"/>
            <a:ext cx="2085975" cy="6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9"/>
          <p:cNvSpPr/>
          <p:nvPr/>
        </p:nvSpPr>
        <p:spPr>
          <a:xfrm>
            <a:off x="692449" y="1793218"/>
            <a:ext cx="13120800" cy="306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9"/>
          <p:cNvSpPr/>
          <p:nvPr/>
        </p:nvSpPr>
        <p:spPr>
          <a:xfrm>
            <a:off x="2111648" y="1793158"/>
            <a:ext cx="30600" cy="7548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9"/>
          <p:cNvSpPr/>
          <p:nvPr/>
        </p:nvSpPr>
        <p:spPr>
          <a:xfrm>
            <a:off x="1884358" y="1550628"/>
            <a:ext cx="485100" cy="48510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9"/>
          <p:cNvSpPr/>
          <p:nvPr/>
        </p:nvSpPr>
        <p:spPr>
          <a:xfrm>
            <a:off x="2052712" y="1631471"/>
            <a:ext cx="1485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500"/>
              <a:buFont typeface="Fraunces Medium"/>
              <a:buNone/>
            </a:pPr>
            <a:r>
              <a:rPr lang="en-US" sz="2500">
                <a:solidFill>
                  <a:srgbClr val="EBECEF"/>
                </a:solidFill>
                <a:latin typeface="Fraunces Medium" panose="020B0604020202020204" charset="0"/>
                <a:ea typeface="Fraunces Medium"/>
                <a:cs typeface="Fraunces Medium"/>
                <a:sym typeface="Fraunces Medium"/>
              </a:rPr>
              <a:t>1</a:t>
            </a:r>
            <a:endParaRPr sz="25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9"/>
          <p:cNvSpPr/>
          <p:nvPr/>
        </p:nvSpPr>
        <p:spPr>
          <a:xfrm>
            <a:off x="236425" y="2543336"/>
            <a:ext cx="37986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20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Setting Requirements and Planning</a:t>
            </a:r>
            <a:endParaRPr sz="200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9"/>
          <p:cNvSpPr/>
          <p:nvPr/>
        </p:nvSpPr>
        <p:spPr>
          <a:xfrm>
            <a:off x="5494360" y="1793158"/>
            <a:ext cx="30600" cy="7548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9"/>
          <p:cNvSpPr/>
          <p:nvPr/>
        </p:nvSpPr>
        <p:spPr>
          <a:xfrm>
            <a:off x="5267070" y="1550628"/>
            <a:ext cx="485100" cy="48510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9"/>
          <p:cNvSpPr/>
          <p:nvPr/>
        </p:nvSpPr>
        <p:spPr>
          <a:xfrm>
            <a:off x="5411611" y="1631471"/>
            <a:ext cx="195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500"/>
              <a:buFont typeface="Fraunces Medium"/>
              <a:buNone/>
            </a:pPr>
            <a:r>
              <a:rPr lang="en-US" sz="2500">
                <a:solidFill>
                  <a:srgbClr val="EBECEF"/>
                </a:solidFill>
                <a:latin typeface="Fraunces Medium" panose="020B0604020202020204" charset="0"/>
                <a:ea typeface="Fraunces Medium"/>
                <a:cs typeface="Fraunces Medium"/>
                <a:sym typeface="Fraunces Medium"/>
              </a:rPr>
              <a:t>2</a:t>
            </a:r>
            <a:endParaRPr sz="25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9"/>
          <p:cNvSpPr/>
          <p:nvPr/>
        </p:nvSpPr>
        <p:spPr>
          <a:xfrm>
            <a:off x="3614570" y="2543148"/>
            <a:ext cx="37986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20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System Design</a:t>
            </a:r>
            <a:endParaRPr sz="200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9"/>
          <p:cNvSpPr/>
          <p:nvPr/>
        </p:nvSpPr>
        <p:spPr>
          <a:xfrm>
            <a:off x="6684538" y="2763575"/>
            <a:ext cx="41316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endParaRPr sz="165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9"/>
          <p:cNvSpPr/>
          <p:nvPr/>
        </p:nvSpPr>
        <p:spPr>
          <a:xfrm>
            <a:off x="10604089" y="2763577"/>
            <a:ext cx="37986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endParaRPr sz="165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9"/>
          <p:cNvSpPr/>
          <p:nvPr/>
        </p:nvSpPr>
        <p:spPr>
          <a:xfrm>
            <a:off x="692524" y="4562893"/>
            <a:ext cx="13120800" cy="306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9"/>
          <p:cNvSpPr/>
          <p:nvPr/>
        </p:nvSpPr>
        <p:spPr>
          <a:xfrm>
            <a:off x="2111723" y="4562833"/>
            <a:ext cx="30600" cy="7548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9"/>
          <p:cNvSpPr/>
          <p:nvPr/>
        </p:nvSpPr>
        <p:spPr>
          <a:xfrm>
            <a:off x="1884433" y="4320303"/>
            <a:ext cx="485100" cy="48510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9"/>
          <p:cNvSpPr/>
          <p:nvPr/>
        </p:nvSpPr>
        <p:spPr>
          <a:xfrm>
            <a:off x="2052787" y="4401146"/>
            <a:ext cx="1485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500"/>
              <a:buFont typeface="Fraunces Medium"/>
              <a:buNone/>
            </a:pPr>
            <a:endParaRPr sz="25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9"/>
          <p:cNvSpPr/>
          <p:nvPr/>
        </p:nvSpPr>
        <p:spPr>
          <a:xfrm>
            <a:off x="227725" y="5444873"/>
            <a:ext cx="3798600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Handwriting Exercises Evaluator:</a:t>
            </a:r>
            <a:b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</a:br>
            <a: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1. Choose and fine-tune a fitting ML model for handwritten text.</a:t>
            </a:r>
            <a:b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</a:br>
            <a: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2. Modify it in order to get confidence score </a:t>
            </a:r>
            <a:r>
              <a:rPr lang="en-US" sz="1800" b="1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per letter</a:t>
            </a:r>
            <a:endParaRPr sz="1800" b="1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9"/>
          <p:cNvSpPr/>
          <p:nvPr/>
        </p:nvSpPr>
        <p:spPr>
          <a:xfrm>
            <a:off x="5494435" y="4562833"/>
            <a:ext cx="30600" cy="7548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9"/>
          <p:cNvSpPr/>
          <p:nvPr/>
        </p:nvSpPr>
        <p:spPr>
          <a:xfrm>
            <a:off x="5267145" y="4320303"/>
            <a:ext cx="485100" cy="48510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9"/>
          <p:cNvSpPr/>
          <p:nvPr/>
        </p:nvSpPr>
        <p:spPr>
          <a:xfrm>
            <a:off x="5411686" y="4401146"/>
            <a:ext cx="195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500"/>
              <a:buFont typeface="Fraunces Medium"/>
              <a:buNone/>
            </a:pPr>
            <a:endParaRPr sz="25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9"/>
          <p:cNvSpPr/>
          <p:nvPr/>
        </p:nvSpPr>
        <p:spPr>
          <a:xfrm>
            <a:off x="4065625" y="5444870"/>
            <a:ext cx="307255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Handwriting Exercises Generator using WordNet</a:t>
            </a:r>
            <a:endParaRPr sz="180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endParaRPr sz="180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</p:txBody>
      </p:sp>
      <p:sp>
        <p:nvSpPr>
          <p:cNvPr id="301" name="Google Shape;301;p9"/>
          <p:cNvSpPr/>
          <p:nvPr/>
        </p:nvSpPr>
        <p:spPr>
          <a:xfrm>
            <a:off x="8568541" y="4562833"/>
            <a:ext cx="30600" cy="7548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9"/>
          <p:cNvSpPr/>
          <p:nvPr/>
        </p:nvSpPr>
        <p:spPr>
          <a:xfrm>
            <a:off x="8341250" y="4320303"/>
            <a:ext cx="485100" cy="48510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7221785" y="5440405"/>
            <a:ext cx="28194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1"/>
                  </a:ext>
                </a:extLst>
              </a:rPr>
              <a:t>Handwriting Exercises</a:t>
            </a:r>
            <a:endParaRPr sz="180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2"/>
                </a:ext>
              </a:extLst>
            </a:endParaRPr>
          </a:p>
          <a:p>
            <a:pPr marL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3"/>
                  </a:ext>
                </a:extLst>
              </a:rPr>
              <a:t>Media Capturer</a:t>
            </a:r>
            <a:endParaRPr sz="180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11352966" y="4562833"/>
            <a:ext cx="30600" cy="7548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9"/>
          <p:cNvSpPr/>
          <p:nvPr/>
        </p:nvSpPr>
        <p:spPr>
          <a:xfrm>
            <a:off x="11125675" y="4320303"/>
            <a:ext cx="485100" cy="48510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9"/>
          <p:cNvSpPr/>
          <p:nvPr/>
        </p:nvSpPr>
        <p:spPr>
          <a:xfrm>
            <a:off x="9630666" y="5435285"/>
            <a:ext cx="34446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Child’s Progression</a:t>
            </a:r>
            <a:endParaRPr sz="180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 Tracking</a:t>
            </a:r>
            <a:endParaRPr sz="180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9"/>
          <p:cNvSpPr/>
          <p:nvPr/>
        </p:nvSpPr>
        <p:spPr>
          <a:xfrm>
            <a:off x="7491435" y="1793158"/>
            <a:ext cx="30600" cy="7548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9"/>
          <p:cNvSpPr/>
          <p:nvPr/>
        </p:nvSpPr>
        <p:spPr>
          <a:xfrm>
            <a:off x="7264145" y="1550628"/>
            <a:ext cx="485100" cy="48510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9"/>
          <p:cNvSpPr/>
          <p:nvPr/>
        </p:nvSpPr>
        <p:spPr>
          <a:xfrm>
            <a:off x="7408686" y="1631471"/>
            <a:ext cx="195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500"/>
              <a:buFont typeface="Fraunces Medium"/>
              <a:buNone/>
            </a:pPr>
            <a:r>
              <a:rPr lang="en-US" sz="2500" dirty="0">
                <a:solidFill>
                  <a:srgbClr val="EBECEF"/>
                </a:solidFill>
                <a:latin typeface="Fraunces Medium" panose="020B0604020202020204" charset="0"/>
                <a:ea typeface="Fraunces Medium"/>
                <a:cs typeface="Fraunces Medium"/>
                <a:sym typeface="Fraunces Medium"/>
              </a:rPr>
              <a:t>3</a:t>
            </a:r>
            <a:endParaRPr sz="2500" dirty="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9"/>
          <p:cNvSpPr/>
          <p:nvPr/>
        </p:nvSpPr>
        <p:spPr>
          <a:xfrm>
            <a:off x="5611644" y="2543148"/>
            <a:ext cx="37986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20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Coding</a:t>
            </a:r>
            <a:endParaRPr sz="200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9"/>
          <p:cNvSpPr/>
          <p:nvPr/>
        </p:nvSpPr>
        <p:spPr>
          <a:xfrm>
            <a:off x="9022461" y="1787981"/>
            <a:ext cx="30600" cy="7548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9"/>
          <p:cNvSpPr/>
          <p:nvPr/>
        </p:nvSpPr>
        <p:spPr>
          <a:xfrm>
            <a:off x="8795171" y="1545451"/>
            <a:ext cx="485100" cy="48510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9"/>
          <p:cNvSpPr/>
          <p:nvPr/>
        </p:nvSpPr>
        <p:spPr>
          <a:xfrm>
            <a:off x="8934840" y="1615114"/>
            <a:ext cx="195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500"/>
              <a:buFont typeface="Fraunces Medium"/>
              <a:buNone/>
            </a:pPr>
            <a:r>
              <a:rPr lang="en-US" sz="2500" dirty="0">
                <a:solidFill>
                  <a:srgbClr val="EBECEF"/>
                </a:solidFill>
                <a:latin typeface="Fraunces Medium" panose="020B0604020202020204" charset="0"/>
                <a:ea typeface="Fraunces Medium"/>
                <a:cs typeface="Fraunces Medium"/>
                <a:sym typeface="Fraunces Medium"/>
              </a:rPr>
              <a:t>4</a:t>
            </a:r>
            <a:endParaRPr sz="2500" dirty="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9"/>
          <p:cNvSpPr/>
          <p:nvPr/>
        </p:nvSpPr>
        <p:spPr>
          <a:xfrm>
            <a:off x="7157299" y="2554400"/>
            <a:ext cx="37986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20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Testing</a:t>
            </a:r>
            <a:endParaRPr sz="200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9"/>
          <p:cNvSpPr/>
          <p:nvPr/>
        </p:nvSpPr>
        <p:spPr>
          <a:xfrm>
            <a:off x="10618885" y="1793158"/>
            <a:ext cx="30600" cy="7548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9"/>
          <p:cNvSpPr/>
          <p:nvPr/>
        </p:nvSpPr>
        <p:spPr>
          <a:xfrm>
            <a:off x="10391595" y="1550628"/>
            <a:ext cx="485100" cy="48510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9"/>
          <p:cNvSpPr/>
          <p:nvPr/>
        </p:nvSpPr>
        <p:spPr>
          <a:xfrm>
            <a:off x="10536136" y="1631471"/>
            <a:ext cx="195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500"/>
              <a:buFont typeface="Fraunces Medium"/>
              <a:buNone/>
            </a:pPr>
            <a:r>
              <a:rPr lang="en-US" sz="2500">
                <a:solidFill>
                  <a:srgbClr val="EBECEF"/>
                </a:solidFill>
                <a:latin typeface="Fraunces Medium" panose="020B0604020202020204" charset="0"/>
                <a:ea typeface="Fraunces Medium"/>
                <a:cs typeface="Fraunces Medium"/>
                <a:sym typeface="Fraunces Medium"/>
              </a:rPr>
              <a:t>5</a:t>
            </a:r>
            <a:endParaRPr sz="25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9"/>
          <p:cNvSpPr/>
          <p:nvPr/>
        </p:nvSpPr>
        <p:spPr>
          <a:xfrm>
            <a:off x="9387142" y="2563801"/>
            <a:ext cx="2433875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20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Deployment</a:t>
            </a:r>
            <a:endParaRPr sz="200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9"/>
          <p:cNvSpPr/>
          <p:nvPr/>
        </p:nvSpPr>
        <p:spPr>
          <a:xfrm>
            <a:off x="12476110" y="1793158"/>
            <a:ext cx="30600" cy="7548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9"/>
          <p:cNvSpPr/>
          <p:nvPr/>
        </p:nvSpPr>
        <p:spPr>
          <a:xfrm>
            <a:off x="12248820" y="1550628"/>
            <a:ext cx="485100" cy="48510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9"/>
          <p:cNvSpPr/>
          <p:nvPr/>
        </p:nvSpPr>
        <p:spPr>
          <a:xfrm>
            <a:off x="12393361" y="1631471"/>
            <a:ext cx="195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500"/>
              <a:buFont typeface="Fraunces Medium"/>
              <a:buNone/>
            </a:pPr>
            <a:r>
              <a:rPr lang="en-US" sz="2500">
                <a:solidFill>
                  <a:srgbClr val="EBECEF"/>
                </a:solidFill>
                <a:latin typeface="Fraunces Medium" panose="020B0604020202020204" charset="0"/>
                <a:ea typeface="Fraunces Medium"/>
                <a:cs typeface="Fraunces Medium"/>
                <a:sym typeface="Fraunces Medium"/>
              </a:rPr>
              <a:t>6</a:t>
            </a:r>
            <a:endParaRPr sz="25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9"/>
          <p:cNvSpPr/>
          <p:nvPr/>
        </p:nvSpPr>
        <p:spPr>
          <a:xfrm>
            <a:off x="10710114" y="2574129"/>
            <a:ext cx="37986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20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Maintenances</a:t>
            </a:r>
            <a:br>
              <a:rPr lang="en-US" sz="20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</a:br>
            <a:r>
              <a:rPr lang="en-US" sz="20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and Support</a:t>
            </a:r>
            <a:endParaRPr sz="200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323" name="Google Shape;323;p9"/>
          <p:cNvCxnSpPr/>
          <p:nvPr/>
        </p:nvCxnSpPr>
        <p:spPr>
          <a:xfrm flipH="1">
            <a:off x="7506325" y="3313488"/>
            <a:ext cx="600" cy="9420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24" name="Google Shape;324;p9"/>
          <p:cNvSpPr/>
          <p:nvPr/>
        </p:nvSpPr>
        <p:spPr>
          <a:xfrm>
            <a:off x="13444066" y="4562833"/>
            <a:ext cx="30600" cy="7548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9"/>
          <p:cNvSpPr/>
          <p:nvPr/>
        </p:nvSpPr>
        <p:spPr>
          <a:xfrm>
            <a:off x="13216775" y="4320303"/>
            <a:ext cx="485100" cy="48510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9"/>
          <p:cNvSpPr/>
          <p:nvPr/>
        </p:nvSpPr>
        <p:spPr>
          <a:xfrm>
            <a:off x="11801800" y="5500026"/>
            <a:ext cx="31320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Backend which</a:t>
            </a:r>
            <a:b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</a:br>
            <a: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communicates with </a:t>
            </a:r>
            <a:b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</a:br>
            <a: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these modules</a:t>
            </a:r>
            <a:b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</a:br>
            <a:r>
              <a:rPr lang="en-US" sz="1800" dirty="0">
                <a:solidFill>
                  <a:srgbClr val="EBECEF"/>
                </a:solidFill>
                <a:latin typeface="Epilogue" panose="020B0604020202020204" charset="0"/>
                <a:ea typeface="Epilogue"/>
                <a:cs typeface="Epilogue"/>
                <a:sym typeface="Epilogue"/>
              </a:rPr>
              <a:t>&amp;</a:t>
            </a:r>
            <a:b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</a:br>
            <a: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Frontend</a:t>
            </a:r>
            <a:endParaRPr sz="180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725" y="4150500"/>
            <a:ext cx="654900" cy="6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2000" y="4150500"/>
            <a:ext cx="654900" cy="6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"/>
          <p:cNvSpPr/>
          <p:nvPr/>
        </p:nvSpPr>
        <p:spPr>
          <a:xfrm>
            <a:off x="208765" y="3613059"/>
            <a:ext cx="71706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lang="en-US" sz="455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Thank You For Listening!</a:t>
            </a:r>
            <a:endParaRPr sz="4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4975" y="0"/>
            <a:ext cx="6985426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/>
          <p:nvPr/>
        </p:nvSpPr>
        <p:spPr>
          <a:xfrm>
            <a:off x="1202500" y="300775"/>
            <a:ext cx="128991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lang="en-US" sz="4450" b="1" dirty="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The Problem</a:t>
            </a:r>
            <a:endParaRPr sz="4450" b="1" dirty="0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marL="0" marR="0" lvl="0" indent="0" algn="ctr" rtl="1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lang="en-US" sz="4450" dirty="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 </a:t>
            </a:r>
            <a:r>
              <a:rPr lang="en-US" sz="4450" b="1" dirty="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Alarming </a:t>
            </a:r>
            <a:r>
              <a:rPr lang="en-US" sz="4450" dirty="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decrease of personal guidance in the </a:t>
            </a:r>
            <a:endParaRPr dirty="0"/>
          </a:p>
          <a:p>
            <a:pPr marL="0" marR="0" lvl="0" indent="0" algn="ctr" rtl="1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lang="en-US" sz="4450" dirty="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handwriting learning process 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/>
          <p:nvPr/>
        </p:nvSpPr>
        <p:spPr>
          <a:xfrm>
            <a:off x="493175" y="3468486"/>
            <a:ext cx="6244800" cy="4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7147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50"/>
              <a:buFont typeface="Epilogue"/>
              <a:buChar char="●"/>
            </a:pP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Decreased time in class dedicated for exercising handwriting skills</a:t>
            </a:r>
            <a:endParaRPr sz="225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  <a:p>
            <a:pPr marL="457200" marR="0" lvl="0" indent="-37147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50"/>
              <a:buFont typeface="Epilogue"/>
              <a:buChar char="●"/>
            </a:pP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Increased amount of teachers that don’t consider themselves trained to teach handwriting</a:t>
            </a:r>
            <a:endParaRPr sz="225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  <a:p>
            <a:pPr marL="457200" marR="0" lvl="0" indent="-37147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50"/>
              <a:buFont typeface="Epilogue"/>
              <a:buChar char="●"/>
            </a:pP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Growing amount of students in each class</a:t>
            </a:r>
            <a:endParaRPr sz="215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  <a:p>
            <a:pPr marL="45720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(based on our literature review)</a:t>
            </a:r>
            <a:endParaRPr sz="215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</p:txBody>
      </p:sp>
      <p:cxnSp>
        <p:nvCxnSpPr>
          <p:cNvPr id="65" name="Google Shape;65;p2"/>
          <p:cNvCxnSpPr/>
          <p:nvPr/>
        </p:nvCxnSpPr>
        <p:spPr>
          <a:xfrm>
            <a:off x="6584900" y="4309800"/>
            <a:ext cx="1793100" cy="216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6" name="Google Shape;66;p2"/>
          <p:cNvSpPr/>
          <p:nvPr/>
        </p:nvSpPr>
        <p:spPr>
          <a:xfrm>
            <a:off x="8642750" y="3856725"/>
            <a:ext cx="6244800" cy="1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Increased difficulty for the teachers </a:t>
            </a: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</a:ext>
                </a:extLst>
              </a:rPr>
              <a:t>to </a:t>
            </a:r>
            <a:endParaRPr sz="225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"/>
                </a:ext>
              </a:extLst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"/>
                  </a:ext>
                </a:extLst>
              </a:rPr>
              <a:t>give individualized instructions </a:t>
            </a: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4"/>
                  </a:ext>
                </a:extLst>
              </a:rPr>
              <a:t>and</a:t>
            </a: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5"/>
                  </a:ext>
                </a:extLst>
              </a:rPr>
              <a:t> </a:t>
            </a:r>
            <a:endParaRPr sz="225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6"/>
                </a:ext>
              </a:extLst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7"/>
                  </a:ext>
                </a:extLst>
              </a:rPr>
              <a:t>provide appropriate guidance </a:t>
            </a:r>
            <a:endParaRPr sz="225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  <a:extLst>
                <a:ext uri="http://customooxmlschemas.google.com/">
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8"/>
                </a:ext>
              </a:extLst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9"/>
                  </a:ext>
                </a:extLst>
              </a:rPr>
              <a:t>for each child</a:t>
            </a: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 in their class</a:t>
            </a:r>
            <a:endParaRPr sz="225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f354d2027_0_3"/>
          <p:cNvSpPr/>
          <p:nvPr/>
        </p:nvSpPr>
        <p:spPr>
          <a:xfrm>
            <a:off x="899400" y="265563"/>
            <a:ext cx="12589200" cy="17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lang="en-US" sz="4450" b="1" dirty="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The Solution</a:t>
            </a:r>
            <a:endParaRPr sz="4450" b="1" dirty="0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marL="0" marR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lang="en-US" sz="4450" dirty="0" err="1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LetterBuddy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g2af354d2027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2af354d2027_0_3"/>
          <p:cNvSpPr/>
          <p:nvPr/>
        </p:nvSpPr>
        <p:spPr>
          <a:xfrm>
            <a:off x="361650" y="2377650"/>
            <a:ext cx="13664700" cy="43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Aiming to provide the children with the </a:t>
            </a:r>
            <a:r>
              <a:rPr lang="en-US" sz="2550" b="1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personalized handwriting exercise experience</a:t>
            </a:r>
            <a:r>
              <a:rPr lang="en-US" sz="25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 that they should’ve experience in class, including:</a:t>
            </a:r>
            <a:endParaRPr sz="255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  <a:p>
            <a:pPr marL="457200" lvl="0" indent="-3905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550"/>
              <a:buFont typeface="Epilogue"/>
              <a:buChar char="●"/>
            </a:pPr>
            <a:r>
              <a:rPr lang="en-US" sz="25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Personalized random generated exercises based on </a:t>
            </a:r>
            <a:r>
              <a:rPr lang="en-US" sz="25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0"/>
                  </a:ext>
                </a:extLst>
              </a:rPr>
              <a:t>past performance</a:t>
            </a:r>
            <a:r>
              <a:rPr lang="en-US" sz="25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, allowing for non-stop exercising. </a:t>
            </a:r>
            <a:endParaRPr sz="255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  <a:p>
            <a:pPr marL="457200" lvl="0" indent="-3905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550"/>
              <a:buFont typeface="Epilogue"/>
              <a:buChar char="●"/>
            </a:pPr>
            <a:r>
              <a:rPr lang="en-US" sz="25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Feedback based on their submitted exercises (which are written on a blank paper and captured by their device camera).</a:t>
            </a:r>
            <a:endParaRPr sz="255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While allowing for the adults who guide them to keep track of their progression. </a:t>
            </a:r>
            <a:endParaRPr sz="255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71db2c96b_0_0"/>
          <p:cNvSpPr/>
          <p:nvPr/>
        </p:nvSpPr>
        <p:spPr>
          <a:xfrm>
            <a:off x="482750" y="584450"/>
            <a:ext cx="9067500" cy="8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1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anose="020B0604020202020204" charset="0"/>
                <a:ea typeface="Fraunces Medium"/>
                <a:cs typeface="Fraunces Medium"/>
                <a:sym typeface="Fraunces Medium"/>
              </a:rPr>
              <a:t>Literature Review: Main Findings</a:t>
            </a:r>
            <a:endParaRPr sz="4450" dirty="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3271db2c96b_0_0"/>
          <p:cNvSpPr/>
          <p:nvPr/>
        </p:nvSpPr>
        <p:spPr>
          <a:xfrm>
            <a:off x="7942855" y="5111751"/>
            <a:ext cx="396900" cy="396900"/>
          </a:xfrm>
          <a:prstGeom prst="roundRect">
            <a:avLst>
              <a:gd name="adj" fmla="val 24007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3271db2c96b_0_0"/>
          <p:cNvSpPr/>
          <p:nvPr/>
        </p:nvSpPr>
        <p:spPr>
          <a:xfrm>
            <a:off x="1107582" y="5094225"/>
            <a:ext cx="56022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700" dirty="0">
                <a:solidFill>
                  <a:srgbClr val="EBECEF"/>
                </a:solidFill>
                <a:latin typeface="Epilogue" panose="020B0604020202020204" charset="0"/>
                <a:ea typeface="Fraunces Medium"/>
                <a:cs typeface="Fraunces Medium"/>
                <a:sym typeface="Fraunces Medium"/>
              </a:rPr>
              <a:t>Ways to Improve Handwriting </a:t>
            </a:r>
            <a:endParaRPr sz="2700" dirty="0">
              <a:solidFill>
                <a:schemeClr val="dk1"/>
              </a:solidFill>
              <a:latin typeface="Epilogue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g3271db2c96b_0_0"/>
          <p:cNvSpPr/>
          <p:nvPr/>
        </p:nvSpPr>
        <p:spPr>
          <a:xfrm>
            <a:off x="1165875" y="5582275"/>
            <a:ext cx="4235684" cy="20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7147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50"/>
              <a:buFont typeface="Epilogue"/>
              <a:buChar char="●"/>
            </a:pP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Practice</a:t>
            </a:r>
            <a:endParaRPr sz="225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  <a:p>
            <a:pPr marL="457200" lvl="0" indent="-37147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50"/>
              <a:buFont typeface="Epilogue"/>
              <a:buChar char="●"/>
            </a:pP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Explicit instructions</a:t>
            </a:r>
            <a:endParaRPr sz="225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  <a:p>
            <a:pPr marL="457200" lvl="0" indent="-37147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50"/>
              <a:buFont typeface="Epilogue"/>
              <a:buChar char="●"/>
            </a:pP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Motivation</a:t>
            </a:r>
            <a:endParaRPr sz="225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  <a:p>
            <a:pPr marL="457200" lvl="0" indent="-37147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50"/>
              <a:buFont typeface="Epilogue"/>
              <a:buChar char="●"/>
            </a:pP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Feedback</a:t>
            </a:r>
            <a:endParaRPr sz="225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5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</p:txBody>
      </p:sp>
      <p:sp>
        <p:nvSpPr>
          <p:cNvPr id="84" name="Google Shape;84;g3271db2c96b_0_0"/>
          <p:cNvSpPr/>
          <p:nvPr/>
        </p:nvSpPr>
        <p:spPr>
          <a:xfrm>
            <a:off x="439652" y="1834597"/>
            <a:ext cx="396900" cy="396900"/>
          </a:xfrm>
          <a:prstGeom prst="roundRect">
            <a:avLst>
              <a:gd name="adj" fmla="val 24007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g3271db2c96b_0_0"/>
          <p:cNvSpPr/>
          <p:nvPr/>
        </p:nvSpPr>
        <p:spPr>
          <a:xfrm>
            <a:off x="482751" y="5094225"/>
            <a:ext cx="396900" cy="396900"/>
          </a:xfrm>
          <a:prstGeom prst="roundRect">
            <a:avLst>
              <a:gd name="adj" fmla="val 24007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g3271db2c96b_0_0"/>
          <p:cNvSpPr/>
          <p:nvPr/>
        </p:nvSpPr>
        <p:spPr>
          <a:xfrm>
            <a:off x="1060050" y="1855900"/>
            <a:ext cx="54108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700" dirty="0">
                <a:solidFill>
                  <a:srgbClr val="EBECEF"/>
                </a:solidFill>
                <a:latin typeface="Epilogue" panose="020B0604020202020204" charset="0"/>
                <a:ea typeface="Fraunces Medium"/>
                <a:cs typeface="Fraunces Medium"/>
                <a:sym typeface="Fraunces Medium"/>
              </a:rPr>
              <a:t>Identified Struggles</a:t>
            </a:r>
            <a:endParaRPr sz="2700" dirty="0">
              <a:solidFill>
                <a:schemeClr val="dk1"/>
              </a:solidFill>
              <a:latin typeface="Epilogue" panose="020B0604020202020204" charset="0"/>
              <a:ea typeface="Calibri"/>
              <a:cs typeface="Calibri"/>
              <a:sym typeface="Calibri"/>
            </a:endParaRPr>
          </a:p>
          <a:p>
            <a:pPr marL="0" marR="0" lvl="0" indent="0" algn="l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endParaRPr sz="2700" dirty="0">
              <a:solidFill>
                <a:srgbClr val="EBECEF"/>
              </a:solidFill>
              <a:latin typeface="Epilogue" panose="020B0604020202020204" charset="0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87" name="Google Shape;87;g3271db2c96b_0_0"/>
          <p:cNvSpPr/>
          <p:nvPr/>
        </p:nvSpPr>
        <p:spPr>
          <a:xfrm>
            <a:off x="1060050" y="2344000"/>
            <a:ext cx="5023250" cy="23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According to studies, children who struggle with the writing process often struggle with the Planning step.</a:t>
            </a:r>
            <a:endParaRPr sz="225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</p:txBody>
      </p:sp>
      <p:pic>
        <p:nvPicPr>
          <p:cNvPr id="88" name="Google Shape;88;g3271db2c96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3271db2c96b_0_0"/>
          <p:cNvSpPr/>
          <p:nvPr/>
        </p:nvSpPr>
        <p:spPr>
          <a:xfrm>
            <a:off x="8650050" y="5111775"/>
            <a:ext cx="37719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700" dirty="0">
                <a:solidFill>
                  <a:srgbClr val="EBECEF"/>
                </a:solidFill>
                <a:latin typeface="Epilogue" panose="020B0604020202020204" charset="0"/>
                <a:ea typeface="Fraunces Medium"/>
                <a:cs typeface="Fraunces Medium"/>
                <a:sym typeface="Fraunces Medium"/>
              </a:rPr>
              <a:t>Positive Feedback</a:t>
            </a:r>
            <a:endParaRPr sz="2700" dirty="0">
              <a:solidFill>
                <a:schemeClr val="dk1"/>
              </a:solidFill>
              <a:latin typeface="Epilogue" panose="020B060402020202020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endParaRPr sz="2700" dirty="0">
              <a:solidFill>
                <a:srgbClr val="EBECEF"/>
              </a:solidFill>
              <a:latin typeface="Epilogue" panose="020B0604020202020204" charset="0"/>
              <a:ea typeface="Fraunces Medium"/>
              <a:cs typeface="Fraunces Medium"/>
              <a:sym typeface="Fraunces Medium"/>
            </a:endParaRPr>
          </a:p>
        </p:txBody>
      </p:sp>
      <p:pic>
        <p:nvPicPr>
          <p:cNvPr id="90" name="Google Shape;90;g3271db2c96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725" y="1764008"/>
            <a:ext cx="6925350" cy="297579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3271db2c96b_0_0"/>
          <p:cNvSpPr/>
          <p:nvPr/>
        </p:nvSpPr>
        <p:spPr>
          <a:xfrm>
            <a:off x="8792675" y="5662125"/>
            <a:ext cx="47430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Feedback which focuses on what the child wrote </a:t>
            </a:r>
            <a:r>
              <a:rPr lang="en-US" sz="2250" b="1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right </a:t>
            </a: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has been shown to be the most effective.</a:t>
            </a:r>
            <a:endParaRPr sz="225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endParaRPr sz="225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71db2c96b_0_25"/>
          <p:cNvSpPr/>
          <p:nvPr/>
        </p:nvSpPr>
        <p:spPr>
          <a:xfrm>
            <a:off x="482750" y="584450"/>
            <a:ext cx="9067500" cy="8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1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lang="en-US" sz="4450">
                <a:solidFill>
                  <a:srgbClr val="FFFFFF"/>
                </a:solidFill>
                <a:latin typeface="Fraunces Medium" panose="020B0604020202020204" charset="0"/>
                <a:ea typeface="Fraunces Medium"/>
                <a:cs typeface="Fraunces Medium"/>
                <a:sym typeface="Fraunces Medium"/>
              </a:rPr>
              <a:t>Literature Review: Main Findings</a:t>
            </a:r>
            <a:endParaRPr sz="445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g3271db2c96b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3271db2c96b_0_25"/>
          <p:cNvSpPr/>
          <p:nvPr/>
        </p:nvSpPr>
        <p:spPr>
          <a:xfrm>
            <a:off x="8877242" y="5082164"/>
            <a:ext cx="396900" cy="396900"/>
          </a:xfrm>
          <a:prstGeom prst="roundRect">
            <a:avLst>
              <a:gd name="adj" fmla="val 24007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3271db2c96b_0_25"/>
          <p:cNvSpPr/>
          <p:nvPr/>
        </p:nvSpPr>
        <p:spPr>
          <a:xfrm>
            <a:off x="9451300" y="5572650"/>
            <a:ext cx="4446300" cy="20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The interface should be easy to navigate with clear buttons, simple visuals, and age appropriate language.</a:t>
            </a:r>
            <a:endParaRPr sz="225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endParaRPr sz="225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</p:txBody>
      </p:sp>
      <p:sp>
        <p:nvSpPr>
          <p:cNvPr id="101" name="Google Shape;101;g3271db2c96b_0_25"/>
          <p:cNvSpPr/>
          <p:nvPr/>
        </p:nvSpPr>
        <p:spPr>
          <a:xfrm>
            <a:off x="9502750" y="5082175"/>
            <a:ext cx="37719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700" dirty="0">
                <a:solidFill>
                  <a:srgbClr val="EBECEF"/>
                </a:solidFill>
                <a:latin typeface="Epilogue" panose="020B0604020202020204" charset="0"/>
                <a:ea typeface="Fraunces Medium"/>
                <a:cs typeface="Fraunces Medium"/>
                <a:sym typeface="Fraunces Medium"/>
              </a:rPr>
              <a:t>Simplified Design</a:t>
            </a:r>
            <a:endParaRPr sz="2700" dirty="0">
              <a:solidFill>
                <a:schemeClr val="dk1"/>
              </a:solidFill>
              <a:latin typeface="Epilogue" panose="020B060402020202020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endParaRPr sz="2700" dirty="0">
              <a:solidFill>
                <a:srgbClr val="EBECEF"/>
              </a:solidFill>
              <a:latin typeface="Epilogue" panose="020B0604020202020204" charset="0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02" name="Google Shape;102;g3271db2c96b_0_25"/>
          <p:cNvSpPr/>
          <p:nvPr/>
        </p:nvSpPr>
        <p:spPr>
          <a:xfrm>
            <a:off x="510767" y="2110364"/>
            <a:ext cx="396900" cy="396900"/>
          </a:xfrm>
          <a:prstGeom prst="roundRect">
            <a:avLst>
              <a:gd name="adj" fmla="val 24007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3271db2c96b_0_25"/>
          <p:cNvSpPr/>
          <p:nvPr/>
        </p:nvSpPr>
        <p:spPr>
          <a:xfrm>
            <a:off x="1162125" y="2659175"/>
            <a:ext cx="5378700" cy="20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An AI solution that will automate, personalize and evaluate the handwriting exercise process could be a major aid</a:t>
            </a:r>
            <a:r>
              <a:rPr lang="en-US" sz="24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 during it</a:t>
            </a: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.</a:t>
            </a:r>
            <a:endParaRPr sz="225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  <a:p>
            <a:pPr marL="0" marR="0" lvl="0" indent="0" algn="l" rtl="1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endParaRPr sz="225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</p:txBody>
      </p:sp>
      <p:sp>
        <p:nvSpPr>
          <p:cNvPr id="104" name="Google Shape;104;g3271db2c96b_0_25"/>
          <p:cNvSpPr/>
          <p:nvPr/>
        </p:nvSpPr>
        <p:spPr>
          <a:xfrm>
            <a:off x="1093725" y="2131675"/>
            <a:ext cx="46470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700" dirty="0">
                <a:solidFill>
                  <a:srgbClr val="EBECEF"/>
                </a:solidFill>
                <a:latin typeface="Epilogue" panose="020B0604020202020204" charset="0"/>
                <a:ea typeface="Fraunces Medium"/>
                <a:cs typeface="Fraunces Medium"/>
                <a:sym typeface="Fraunces Medium"/>
              </a:rPr>
              <a:t>AI as a Learning Guider</a:t>
            </a:r>
            <a:endParaRPr sz="2700" dirty="0">
              <a:solidFill>
                <a:schemeClr val="dk1"/>
              </a:solidFill>
              <a:latin typeface="Epilogue" panose="020B0604020202020204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endParaRPr sz="2700" dirty="0">
              <a:solidFill>
                <a:srgbClr val="EBECEF"/>
              </a:solidFill>
              <a:latin typeface="Epilogue" panose="020B0604020202020204" charset="0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05" name="Google Shape;105;g3271db2c96b_0_25"/>
          <p:cNvSpPr/>
          <p:nvPr/>
        </p:nvSpPr>
        <p:spPr>
          <a:xfrm>
            <a:off x="510767" y="5082164"/>
            <a:ext cx="396900" cy="396900"/>
          </a:xfrm>
          <a:prstGeom prst="roundRect">
            <a:avLst>
              <a:gd name="adj" fmla="val 24007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3271db2c96b_0_25"/>
          <p:cNvSpPr/>
          <p:nvPr/>
        </p:nvSpPr>
        <p:spPr>
          <a:xfrm>
            <a:off x="1198750" y="5750525"/>
            <a:ext cx="58659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2250" b="1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Paddle OCR </a:t>
            </a: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model achieved the highest accuracy score among the popular open source models </a:t>
            </a:r>
            <a:r>
              <a:rPr lang="en-US" sz="2250" b="1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on handwritten text</a:t>
            </a: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. (tesseract, </a:t>
            </a:r>
            <a:r>
              <a:rPr lang="en-US" sz="2250" dirty="0" err="1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Keras</a:t>
            </a:r>
            <a:r>
              <a:rPr lang="en-US" sz="22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 CNN)</a:t>
            </a:r>
            <a:endParaRPr sz="225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3271db2c96b_0_25"/>
          <p:cNvSpPr/>
          <p:nvPr/>
        </p:nvSpPr>
        <p:spPr>
          <a:xfrm>
            <a:off x="1135600" y="5140500"/>
            <a:ext cx="6090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700" dirty="0">
                <a:solidFill>
                  <a:srgbClr val="EBECEF"/>
                </a:solidFill>
                <a:latin typeface="Epilogue" panose="020B0604020202020204" charset="0"/>
                <a:ea typeface="Fraunces Medium"/>
                <a:cs typeface="Fraunces Medium"/>
                <a:sym typeface="Fraunces Medium"/>
              </a:rPr>
              <a:t>OCR Engines Comparative Analysis</a:t>
            </a:r>
            <a:endParaRPr sz="2700" dirty="0">
              <a:solidFill>
                <a:schemeClr val="dk1"/>
              </a:solidFill>
              <a:latin typeface="Epilogue" panose="020B0604020202020204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endParaRPr sz="2700" dirty="0">
              <a:solidFill>
                <a:srgbClr val="EBECEF"/>
              </a:solidFill>
              <a:latin typeface="Epilogue" panose="020B0604020202020204" charset="0"/>
              <a:ea typeface="Fraunces Medium"/>
              <a:cs typeface="Fraunces Medium"/>
              <a:sym typeface="Fraunces Medium"/>
            </a:endParaRPr>
          </a:p>
        </p:txBody>
      </p:sp>
      <p:pic>
        <p:nvPicPr>
          <p:cNvPr id="108" name="Google Shape;108;g3271db2c96b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1300" y="1709400"/>
            <a:ext cx="4114401" cy="274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>
            <a:off x="1062713" y="426375"/>
            <a:ext cx="12217200" cy="12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Fraunces Medium"/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anose="020B0604020202020204" charset="0"/>
                <a:ea typeface="Fraunces Medium"/>
                <a:cs typeface="Fraunces Medium"/>
                <a:sym typeface="Fraunces Medium"/>
              </a:rPr>
              <a:t>Competitor Analysis: Existing Handwriting Apps</a:t>
            </a:r>
            <a:endParaRPr sz="4000" dirty="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4457450" y="1345725"/>
            <a:ext cx="9505200" cy="6619924"/>
          </a:xfrm>
          <a:prstGeom prst="roundRect">
            <a:avLst>
              <a:gd name="adj" fmla="val 1617"/>
            </a:avLst>
          </a:prstGeom>
          <a:noFill/>
          <a:ln w="9525" cap="flat" cmpd="sng">
            <a:solidFill>
              <a:srgbClr val="FFFFFF">
                <a:alpha val="2392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4612479" y="1613467"/>
            <a:ext cx="1861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anose="020B0604020202020204" charset="0"/>
                <a:ea typeface="Epilogue"/>
                <a:cs typeface="Epilogue"/>
                <a:sym typeface="Epilogue"/>
              </a:rPr>
              <a:t>App</a:t>
            </a:r>
            <a:endParaRPr sz="1700" dirty="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6520351" y="1613467"/>
            <a:ext cx="18570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anose="020B0604020202020204" charset="0"/>
                <a:ea typeface="Epilogue"/>
                <a:cs typeface="Epilogue"/>
                <a:sym typeface="Epilogue"/>
              </a:rPr>
              <a:t>Requirements</a:t>
            </a:r>
            <a:endParaRPr sz="1700" dirty="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8550226" y="1600850"/>
            <a:ext cx="2356567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anose="020B0604020202020204" charset="0"/>
                <a:ea typeface="Epilogue"/>
                <a:cs typeface="Epilogue"/>
                <a:sym typeface="Epilogue"/>
              </a:rPr>
              <a:t>Progression tracking</a:t>
            </a:r>
            <a:endParaRPr sz="1700" dirty="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11212672" y="1600850"/>
            <a:ext cx="2444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anose="020B0604020202020204" charset="0"/>
                <a:ea typeface="Epilogue"/>
                <a:cs typeface="Epilogue"/>
                <a:sym typeface="Epilogue"/>
              </a:rPr>
              <a:t>Handwriting Feedback</a:t>
            </a:r>
            <a:endParaRPr sz="1700" dirty="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4506550" y="2425450"/>
            <a:ext cx="1959300" cy="7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900" b="1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Writing Wizard</a:t>
            </a:r>
            <a:endParaRPr sz="1900" b="1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6531500" y="2309125"/>
            <a:ext cx="1857000" cy="7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Android/IOS</a:t>
            </a:r>
            <a:endParaRPr sz="180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8627313" y="2283967"/>
            <a:ext cx="18570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700" b="1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Non</a:t>
            </a:r>
            <a:endParaRPr sz="1700" b="1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11212673" y="2283975"/>
            <a:ext cx="2322600" cy="7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7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Real time feedback on the child’s tracing</a:t>
            </a:r>
            <a:endParaRPr sz="170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4416950" y="3644849"/>
            <a:ext cx="9486600" cy="19713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4669695" y="3805933"/>
            <a:ext cx="1861800" cy="7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900" b="1" dirty="0" err="1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Kaligo</a:t>
            </a:r>
            <a:endParaRPr sz="1900" b="1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6531500" y="3805925"/>
            <a:ext cx="1605300" cy="1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800" dirty="0" err="1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Ipad</a:t>
            </a:r>
            <a: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 + Stylus</a:t>
            </a:r>
            <a:endParaRPr sz="180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8627325" y="3758750"/>
            <a:ext cx="2322600" cy="18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7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Includes </a:t>
            </a:r>
            <a:r>
              <a:rPr lang="en-US" sz="1700" dirty="0" err="1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replayable</a:t>
            </a:r>
            <a:r>
              <a:rPr lang="en-US" sz="17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 videos of the child’s handwriting and the score given.</a:t>
            </a:r>
            <a:endParaRPr sz="170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11212675" y="3805925"/>
            <a:ext cx="23226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7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Real time feedback on stylus tracing and AI feedback per character.</a:t>
            </a:r>
            <a:endParaRPr sz="170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6211491" y="5990392"/>
            <a:ext cx="7693800" cy="15732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4669700" y="5943550"/>
            <a:ext cx="1437300" cy="12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900" b="1" dirty="0" err="1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Dynamilis</a:t>
            </a:r>
            <a:endParaRPr sz="1900" b="1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6596551" y="5943550"/>
            <a:ext cx="1437300" cy="15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800" dirty="0" err="1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Ipad</a:t>
            </a:r>
            <a: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 + Stylus</a:t>
            </a:r>
            <a:endParaRPr sz="180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  <a:p>
            <a:pPr marL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(</a:t>
            </a:r>
            <a:r>
              <a:rPr lang="en-US" sz="1800" dirty="0" err="1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ios</a:t>
            </a:r>
            <a: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 only)</a:t>
            </a:r>
            <a:endParaRPr sz="180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endParaRPr sz="180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8523400" y="5894050"/>
            <a:ext cx="2444100" cy="19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7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Includes graphs of the child’s handwriting performance per week.</a:t>
            </a:r>
            <a:endParaRPr sz="170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11296575" y="5933050"/>
            <a:ext cx="26088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7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Real time color based basic feedback system- according to writing quality. </a:t>
            </a:r>
            <a:endParaRPr sz="170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5050" y="7804925"/>
            <a:ext cx="1815350" cy="4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25" y="1310394"/>
            <a:ext cx="3669824" cy="206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75" y="3570063"/>
            <a:ext cx="3784126" cy="2129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963" y="5894050"/>
            <a:ext cx="2992940" cy="19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889040" y="876764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1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lang="en-US" sz="4450">
                <a:solidFill>
                  <a:srgbClr val="FFFFFF"/>
                </a:solidFill>
                <a:latin typeface="Fraunces Medium" panose="020B0604020202020204" charset="0"/>
                <a:ea typeface="Fraunces Medium"/>
                <a:cs typeface="Fraunces Medium"/>
                <a:sym typeface="Fraunces Medium"/>
              </a:rPr>
              <a:t>Functional Requirements</a:t>
            </a:r>
            <a:endParaRPr sz="445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684503" y="2700813"/>
            <a:ext cx="3988273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/>
                <a:cs typeface="Fraunces Medium"/>
                <a:sym typeface="Fraunces Medium"/>
              </a:rPr>
              <a:t>Handwriting Guidance</a:t>
            </a:r>
            <a:endParaRPr sz="2200" dirty="0">
              <a:solidFill>
                <a:schemeClr val="dk1"/>
              </a:solidFill>
              <a:latin typeface="Epilogue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716437" y="3191212"/>
            <a:ext cx="3594539" cy="179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8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Offer content about correct handwriting for both the children and the adults.</a:t>
            </a:r>
            <a:endParaRPr sz="185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4872862" y="2700813"/>
            <a:ext cx="31959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/>
                <a:cs typeface="Fraunces Medium"/>
                <a:sym typeface="Fraunces Medium"/>
              </a:rPr>
              <a:t>Handwriting Exercises </a:t>
            </a:r>
            <a:endParaRPr sz="2200" dirty="0">
              <a:solidFill>
                <a:schemeClr val="dk1"/>
              </a:solidFill>
              <a:latin typeface="Epilogue" panose="020B0604020202020204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endParaRPr sz="2200" dirty="0">
              <a:solidFill>
                <a:srgbClr val="EBECEF"/>
              </a:solidFill>
              <a:latin typeface="Epilogue" panose="020B0604020202020204" charset="0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4872863" y="3191224"/>
            <a:ext cx="31959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8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Offer the child exercises based on his past performance. </a:t>
            </a:r>
            <a:endParaRPr sz="185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830639" y="5720465"/>
            <a:ext cx="30870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/>
                <a:cs typeface="Fraunces Medium"/>
                <a:sym typeface="Fraunces Medium"/>
              </a:rPr>
              <a:t>AI Feedback</a:t>
            </a:r>
            <a:endParaRPr sz="2200" dirty="0">
              <a:solidFill>
                <a:schemeClr val="dk1"/>
              </a:solidFill>
              <a:latin typeface="Epilogue" panose="020B0604020202020204" charset="0"/>
              <a:ea typeface="Calibri"/>
              <a:cs typeface="Calibri"/>
              <a:sym typeface="Calibri"/>
            </a:endParaRPr>
          </a:p>
          <a:p>
            <a:pPr marL="0" marR="0" lvl="0" indent="0" algn="l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endParaRPr sz="2200" dirty="0">
              <a:solidFill>
                <a:srgbClr val="EBECEF"/>
              </a:solidFill>
              <a:latin typeface="Epilogue" panose="020B0604020202020204" charset="0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804852" y="6157040"/>
            <a:ext cx="36648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8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Based on the OCR’s evaluation, provide a mostly positive feedback to the child.</a:t>
            </a:r>
            <a:endParaRPr sz="185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4872862" y="5713800"/>
            <a:ext cx="31959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200" dirty="0">
                <a:solidFill>
                  <a:srgbClr val="EBECEF"/>
                </a:solidFill>
                <a:latin typeface="Epilogue" panose="020B0604020202020204" charset="0"/>
                <a:ea typeface="Fraunces Medium"/>
                <a:cs typeface="Fraunces Medium"/>
                <a:sym typeface="Fraunces Medium"/>
              </a:rPr>
              <a:t>Progression Tracking</a:t>
            </a:r>
            <a:endParaRPr sz="2200" dirty="0">
              <a:solidFill>
                <a:schemeClr val="dk1"/>
              </a:solidFill>
              <a:latin typeface="Epilogue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4872862" y="6140286"/>
            <a:ext cx="31959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85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Adult that guide the child will be able to view their metrics and performance.</a:t>
            </a:r>
            <a:endParaRPr sz="185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5"/>
          <p:cNvPicPr preferRelativeResize="0"/>
          <p:nvPr/>
        </p:nvPicPr>
        <p:blipFill rotWithShape="1">
          <a:blip r:embed="rId3">
            <a:alphaModFix/>
          </a:blip>
          <a:srcRect l="10290" t="24046" r="61846"/>
          <a:stretch/>
        </p:blipFill>
        <p:spPr>
          <a:xfrm>
            <a:off x="9144000" y="0"/>
            <a:ext cx="5486401" cy="822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076" y="2020238"/>
            <a:ext cx="636325" cy="6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503" y="2016687"/>
            <a:ext cx="692490" cy="6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668" y="5036338"/>
            <a:ext cx="636325" cy="6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3625" y="4915475"/>
            <a:ext cx="815651" cy="81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"/>
          <p:cNvSpPr/>
          <p:nvPr/>
        </p:nvSpPr>
        <p:spPr>
          <a:xfrm>
            <a:off x="6200894" y="881896"/>
            <a:ext cx="7715012" cy="127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Fraunces Medium"/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anose="020B0604020202020204" charset="0"/>
                <a:ea typeface="Fraunces Medium"/>
                <a:cs typeface="Fraunces Medium"/>
                <a:sym typeface="Fraunces Medium"/>
              </a:rPr>
              <a:t>Non-Functional Requirements</a:t>
            </a:r>
            <a:endParaRPr sz="4000" dirty="0">
              <a:solidFill>
                <a:schemeClr val="dk1"/>
              </a:solidFill>
              <a:latin typeface="Fraunces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6200944" y="2873829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00"/>
              <a:buFont typeface="Fraunces Medium"/>
              <a:buNone/>
            </a:pPr>
            <a:r>
              <a:rPr lang="en-US" sz="2100" dirty="0">
                <a:solidFill>
                  <a:srgbClr val="EBECEF"/>
                </a:solidFill>
                <a:latin typeface="Epilogue" panose="020B0604020202020204" charset="0"/>
                <a:ea typeface="Fraunces Medium"/>
                <a:cs typeface="Fraunces Medium"/>
                <a:sym typeface="Fraunces Medium"/>
              </a:rPr>
              <a:t>Portability</a:t>
            </a:r>
            <a:endParaRPr sz="2100" dirty="0">
              <a:solidFill>
                <a:schemeClr val="dk1"/>
              </a:solidFill>
              <a:latin typeface="Epilogue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6200944" y="3315075"/>
            <a:ext cx="3704400" cy="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A fitting design for both PC and mobile users.</a:t>
            </a:r>
            <a:endParaRPr sz="180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Support all popular browsers.</a:t>
            </a:r>
            <a:endParaRPr sz="180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endParaRPr sz="1800" dirty="0">
              <a:solidFill>
                <a:srgbClr val="EBECEF"/>
              </a:solidFill>
              <a:latin typeface="Fraunces" panose="020B0604020202020204" charset="0"/>
              <a:ea typeface="Epilogue"/>
              <a:cs typeface="Epilogue"/>
              <a:sym typeface="Epilogue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10211445" y="2873829"/>
            <a:ext cx="26394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00"/>
              <a:buFont typeface="Fraunces Medium"/>
              <a:buNone/>
            </a:pPr>
            <a:r>
              <a:rPr lang="en-US" sz="2100" dirty="0">
                <a:solidFill>
                  <a:srgbClr val="EBECEF"/>
                </a:solidFill>
                <a:latin typeface="Epilogue" panose="020B0604020202020204" charset="0"/>
                <a:ea typeface="Fraunces Medium"/>
                <a:cs typeface="Fraunces Medium"/>
                <a:sym typeface="Fraunces Medium"/>
              </a:rPr>
              <a:t>Accessibility</a:t>
            </a:r>
            <a:endParaRPr sz="2100" dirty="0">
              <a:solidFill>
                <a:schemeClr val="dk1"/>
              </a:solidFill>
              <a:latin typeface="Epilogue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10211445" y="3315075"/>
            <a:ext cx="3704400" cy="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Clear UI with big buttons and minimum text - fit for children ages 5-12</a:t>
            </a:r>
            <a:endParaRPr sz="1800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8847057" y="5764174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00"/>
              <a:buFont typeface="Fraunces Medium"/>
              <a:buNone/>
            </a:pPr>
            <a:r>
              <a:rPr lang="en-US" sz="2100">
                <a:solidFill>
                  <a:srgbClr val="EBECEF"/>
                </a:solidFill>
                <a:latin typeface="Epilogue" panose="020B0604020202020204" charset="0"/>
                <a:ea typeface="Fraunces Medium"/>
                <a:cs typeface="Fraunces Medium"/>
                <a:sym typeface="Fraunces Medium"/>
              </a:rPr>
              <a:t>Performance </a:t>
            </a:r>
            <a:endParaRPr sz="2100">
              <a:solidFill>
                <a:schemeClr val="dk1"/>
              </a:solidFill>
              <a:latin typeface="Epilogue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6097994" y="6254470"/>
            <a:ext cx="3704400" cy="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1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The content the child will be requested to write will be generated in </a:t>
            </a:r>
            <a:r>
              <a:rPr lang="en-US" sz="1800" b="1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3 seconds or less at least 95% of the time</a:t>
            </a:r>
            <a:endParaRPr lang="en-US" sz="1800" b="1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4">
            <a:alphaModFix/>
          </a:blip>
          <a:srcRect l="63747" t="19432"/>
          <a:stretch/>
        </p:blipFill>
        <p:spPr>
          <a:xfrm>
            <a:off x="0" y="0"/>
            <a:ext cx="5650201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/>
          <p:cNvSpPr/>
          <p:nvPr/>
        </p:nvSpPr>
        <p:spPr>
          <a:xfrm>
            <a:off x="10211444" y="6254470"/>
            <a:ext cx="3704400" cy="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1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800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The handwritten capture submitted by the child will be analyzed in </a:t>
            </a:r>
            <a:r>
              <a:rPr lang="en-US" sz="1800" b="1" dirty="0">
                <a:solidFill>
                  <a:srgbClr val="EBECEF"/>
                </a:solidFill>
                <a:latin typeface="Fraunces" panose="020B0604020202020204" charset="0"/>
                <a:ea typeface="Epilogue"/>
                <a:cs typeface="Epilogue"/>
                <a:sym typeface="Epilogue"/>
              </a:rPr>
              <a:t>5 seconds or less at least 90% of the time</a:t>
            </a:r>
            <a:endParaRPr sz="1800" b="1" dirty="0">
              <a:solidFill>
                <a:schemeClr val="dk1"/>
              </a:solidFill>
              <a:latin typeface="Fraunces" panose="020B0604020202020204" charset="0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949" y="2115356"/>
            <a:ext cx="738275" cy="73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72750" y="1994442"/>
            <a:ext cx="980115" cy="9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69557" y="4910774"/>
            <a:ext cx="853400" cy="8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/>
          <p:nvPr/>
        </p:nvSpPr>
        <p:spPr>
          <a:xfrm>
            <a:off x="933750" y="516875"/>
            <a:ext cx="127629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1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r>
              <a:rPr lang="en-US" sz="42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Algorithms: PaddleOCR Handwriting Recognition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4">
            <a:alphaModFix/>
          </a:blip>
          <a:srcRect b="11933"/>
          <a:stretch/>
        </p:blipFill>
        <p:spPr>
          <a:xfrm>
            <a:off x="0" y="1503325"/>
            <a:ext cx="14630400" cy="6726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717</Words>
  <Application>Microsoft Office PowerPoint</Application>
  <PresentationFormat>מותאם אישית</PresentationFormat>
  <Paragraphs>133</Paragraphs>
  <Slides>16</Slides>
  <Notes>16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2" baseType="lpstr">
      <vt:lpstr>Fraunces Medium</vt:lpstr>
      <vt:lpstr>Arial</vt:lpstr>
      <vt:lpstr>Calibri</vt:lpstr>
      <vt:lpstr>Epilogue</vt:lpstr>
      <vt:lpstr>Fraunces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Ofir Beck</cp:lastModifiedBy>
  <cp:revision>3</cp:revision>
  <dcterms:created xsi:type="dcterms:W3CDTF">2025-01-14T13:41:07Z</dcterms:created>
  <dcterms:modified xsi:type="dcterms:W3CDTF">2025-01-22T19:50:16Z</dcterms:modified>
</cp:coreProperties>
</file>